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70" r:id="rId2"/>
    <p:sldId id="501" r:id="rId3"/>
    <p:sldId id="538" r:id="rId4"/>
    <p:sldId id="503" r:id="rId5"/>
    <p:sldId id="506" r:id="rId6"/>
    <p:sldId id="507" r:id="rId7"/>
    <p:sldId id="539" r:id="rId8"/>
    <p:sldId id="508" r:id="rId9"/>
    <p:sldId id="509" r:id="rId10"/>
    <p:sldId id="523" r:id="rId11"/>
    <p:sldId id="512" r:id="rId12"/>
    <p:sldId id="513" r:id="rId13"/>
    <p:sldId id="514" r:id="rId14"/>
    <p:sldId id="504" r:id="rId15"/>
    <p:sldId id="511" r:id="rId16"/>
    <p:sldId id="515" r:id="rId17"/>
    <p:sldId id="516" r:id="rId18"/>
    <p:sldId id="517" r:id="rId19"/>
    <p:sldId id="528" r:id="rId20"/>
    <p:sldId id="518" r:id="rId21"/>
    <p:sldId id="527" r:id="rId22"/>
    <p:sldId id="537" r:id="rId23"/>
    <p:sldId id="532" r:id="rId24"/>
    <p:sldId id="505" r:id="rId25"/>
    <p:sldId id="519" r:id="rId26"/>
    <p:sldId id="520" r:id="rId27"/>
    <p:sldId id="525" r:id="rId28"/>
    <p:sldId id="521" r:id="rId29"/>
    <p:sldId id="526" r:id="rId30"/>
    <p:sldId id="524" r:id="rId31"/>
    <p:sldId id="533" r:id="rId32"/>
    <p:sldId id="5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94660"/>
  </p:normalViewPr>
  <p:slideViewPr>
    <p:cSldViewPr snapToGrid="0">
      <p:cViewPr varScale="1">
        <p:scale>
          <a:sx n="61" d="100"/>
          <a:sy n="61" d="100"/>
        </p:scale>
        <p:origin x="248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CE4C4-72E9-4745-BA4D-431A302E9572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2B15A-2CF1-4981-8685-E922EAA9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5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C963A-88DF-43F9-8465-95DB2C529C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267-A4F7-425E-9C83-E30F3A8B3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781DF-E5E3-45ED-9EE5-798810358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104B-CDA4-482B-97ED-08106B14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D8B8B-5B70-4D86-B37D-37D95EDA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30EB3-2CF3-4807-B571-C151383F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4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78FF-20B5-4D4F-A8F1-C48EBFDA5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AE9C9-21F5-47ED-B6AA-E953CECC7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F083-82BE-452D-807A-C888ABC3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8C5EF-72F4-4D53-99CC-ABDEE4AC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19E97-B483-4B34-96BF-C5B3C74E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4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C2086-88CE-4C28-9D67-5268449A5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5B009-3EB6-4BCB-BE64-195F4218D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AA0E8-7E94-4949-B0C6-A7DE5D45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89FB0-4150-4EB3-92C4-B0EBA4C3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4689D-340B-4292-889D-AD2A1802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8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BA13E-5F4E-4965-A18B-EE9B2F42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1A0C-175B-47F1-80D5-C1F57206D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D684-E29D-4140-93DA-AE6238093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3D146-2DC6-4924-A7DE-C72927E59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64042-CAFB-4724-99BF-1DA0ADDB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DCB5B-8E2B-D64E-B363-4A6A97A60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898" y="6229876"/>
            <a:ext cx="2361502" cy="41787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6B87688-EDBF-2A40-9140-134BE0B3CD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145641"/>
            <a:ext cx="1312984" cy="5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4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1825-2317-4CD0-9B6E-9F4C260B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601E8-6DC6-4116-B55B-4BC5FB92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2988-C83E-49B2-ACAE-8C24B91A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8F137-368D-4917-95B3-A8C06167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955EB-B3C4-4123-A86F-B77994DA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2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A1EDD-8A6F-4CB2-A5BD-4B1725C5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6CD04-8482-4A8B-946C-3B8C1EE54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66742-70FF-4B04-989D-95674280C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90978-9371-4B47-BA9F-B4804416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EA1D0-CEA0-4A22-87F2-184EB7AC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504A-3849-492B-A87F-09A83514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B10D7-3EEF-2749-B85A-866BD28F10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898" y="6229876"/>
            <a:ext cx="2361502" cy="41787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4D8DD10-4405-DB4A-8B41-BE4E00BCD2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145641"/>
            <a:ext cx="1312984" cy="5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4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C32E-36E0-41DD-995D-A8E9C8B4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D6C77-8FE5-48B6-9576-F78DDE554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C09F9-4361-44CB-B9BF-C6EB40E77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3640-4C68-4F40-A1B7-8DBFF8D85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62F87-3FAE-40FD-91CA-D08326FED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98B0A-C416-488F-9BE2-3600FD44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F9070-BA6C-475F-882B-52EACC07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578C2-6BAE-4429-B9B9-DF0BADA4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31A795-B5CD-C04B-BB41-166D95BA5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898" y="6229876"/>
            <a:ext cx="2361502" cy="4178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F31D427-A37A-234E-8052-56FC6EF82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145641"/>
            <a:ext cx="1312984" cy="5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21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FDB9-937D-43B2-9847-071D19F3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A71C5-D676-4303-A8D3-DE52E68B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3155F-6717-420B-8695-6DBB1116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87A1D-ED76-49ED-9510-4A78DAB0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1D1FA-B87C-F44F-8E91-1378486FF2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898" y="6229876"/>
            <a:ext cx="2361502" cy="41787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0471C24-0988-3B4C-AA42-F2B07D457F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145641"/>
            <a:ext cx="1312984" cy="5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4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DABE6-477C-42B1-AB65-DD68D1F4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A51D6-D1A8-4A47-9CC9-B1535D90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6EF08-40A4-4D71-AC3E-98666E51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615DC-EB37-C044-9154-582FF22AC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7898" y="6229876"/>
            <a:ext cx="2361502" cy="41787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DA57388-C258-144F-A07B-A02E2F6D0F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145641"/>
            <a:ext cx="1312984" cy="5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7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E7C7A-3EA0-454D-8CB4-DD7D5E35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3EFD1-38C9-4114-8CFB-F707AF527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33F06-6070-46A6-AF99-7A04B6C97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C7B88-C6F2-4B2A-8BA4-40AEB0600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DCD03-70C8-448F-998D-45D48771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19D88-4F34-4826-937D-A5246D00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8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FEA9-7ECB-41C4-8C33-3C2023FE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43B37-889A-4CDC-9720-FC0EB2218D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E229C-AEFA-41E0-9128-A4188E60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B7BEE-798D-4B29-8597-502A53EB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851BF-42E5-4458-A7D3-1BD4A92E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FDA82-9FD6-4B63-B56E-982DF5AC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8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24900-9003-4D5A-BB85-595F84D0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63873-7A05-4D35-B1A2-98A95351B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65722-84B6-4610-A5AD-0C0FA278F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313B5-010B-419A-A6AC-6A5F49E6F5FC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BFF9-9611-4154-B4ED-9293AA634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AB03-39DF-454B-8B1F-8AE9EB011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BEB60-3956-4265-B9B2-012315F3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6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tiff"/><Relationship Id="rId18" Type="http://schemas.openxmlformats.org/officeDocument/2006/relationships/image" Target="../media/image59.jpeg"/><Relationship Id="rId3" Type="http://schemas.openxmlformats.org/officeDocument/2006/relationships/image" Target="../media/image44.tiff"/><Relationship Id="rId7" Type="http://schemas.openxmlformats.org/officeDocument/2006/relationships/image" Target="../media/image48.jpeg"/><Relationship Id="rId12" Type="http://schemas.openxmlformats.org/officeDocument/2006/relationships/image" Target="../media/image53.tiff"/><Relationship Id="rId17" Type="http://schemas.openxmlformats.org/officeDocument/2006/relationships/image" Target="../media/image58.jpeg"/><Relationship Id="rId2" Type="http://schemas.openxmlformats.org/officeDocument/2006/relationships/image" Target="../media/image43.tiff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11" Type="http://schemas.openxmlformats.org/officeDocument/2006/relationships/image" Target="../media/image52.tiff"/><Relationship Id="rId5" Type="http://schemas.openxmlformats.org/officeDocument/2006/relationships/image" Target="../media/image46.tiff"/><Relationship Id="rId15" Type="http://schemas.openxmlformats.org/officeDocument/2006/relationships/image" Target="../media/image56.jpeg"/><Relationship Id="rId10" Type="http://schemas.openxmlformats.org/officeDocument/2006/relationships/image" Target="../media/image51.tiff"/><Relationship Id="rId4" Type="http://schemas.openxmlformats.org/officeDocument/2006/relationships/image" Target="../media/image45.tiff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atheenv@pennmedicine.upenn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5BFC38D-9738-4820-93B2-C1492D0EE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3970" y="3562103"/>
            <a:ext cx="9144000" cy="240300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venir Next LT Pro Light" panose="020B0304020202020204" pitchFamily="34" charset="0"/>
              </a:rPr>
              <a:t>Atheendar Venkataramani, MD PhD</a:t>
            </a:r>
          </a:p>
          <a:p>
            <a:pPr algn="l"/>
            <a:r>
              <a:rPr lang="en-US" sz="1800" dirty="0">
                <a:latin typeface="Avenir Next LT Pro Light" panose="020B0304020202020204" pitchFamily="34" charset="0"/>
              </a:rPr>
              <a:t>Director, Opportunity for Health Lab</a:t>
            </a:r>
          </a:p>
          <a:p>
            <a:pPr algn="l"/>
            <a:r>
              <a:rPr lang="en-US" sz="1800" dirty="0">
                <a:latin typeface="Avenir Next LT Pro Light" panose="020B0304020202020204" pitchFamily="34" charset="0"/>
              </a:rPr>
              <a:t>Assistant Professor </a:t>
            </a:r>
          </a:p>
          <a:p>
            <a:pPr algn="l"/>
            <a:r>
              <a:rPr lang="en-US" sz="1800" dirty="0">
                <a:latin typeface="Avenir Next LT Pro Light" panose="020B0304020202020204" pitchFamily="34" charset="0"/>
              </a:rPr>
              <a:t>Division of Health Policy, University of Pennsylvania</a:t>
            </a:r>
          </a:p>
          <a:p>
            <a:pPr algn="l"/>
            <a:r>
              <a:rPr lang="en-US" sz="1800" dirty="0">
                <a:latin typeface="Avenir Next LT Pro Light" panose="020B0304020202020204" pitchFamily="34" charset="0"/>
              </a:rPr>
              <a:t>March 1, 2022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E3BA9-620F-4C12-AD2E-F6961063A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3970" y="1475963"/>
            <a:ext cx="8584060" cy="1201478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200" dirty="0">
                <a:solidFill>
                  <a:srgbClr val="201F1E"/>
                </a:solidFill>
                <a:latin typeface="+mn-lt"/>
              </a:rPr>
              <a:t>Economic opportunity, public policy, and population health</a:t>
            </a:r>
            <a:endParaRPr lang="en-US" sz="4200" spc="600" dirty="0"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9A41D0-C7CA-488E-AE00-FAE2EF7FC526}"/>
              </a:ext>
            </a:extLst>
          </p:cNvPr>
          <p:cNvCxnSpPr>
            <a:cxnSpLocks/>
          </p:cNvCxnSpPr>
          <p:nvPr/>
        </p:nvCxnSpPr>
        <p:spPr>
          <a:xfrm>
            <a:off x="1904270" y="5100326"/>
            <a:ext cx="51823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A44CCEA-F0BB-C444-9710-B45B12DB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078" y="3562103"/>
            <a:ext cx="1963529" cy="196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9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A6B8-FCE6-E941-980A-4BB37200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causality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440A7-DC4D-5740-8BF7-E32444353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Correlations may be biased by unobserved factors</a:t>
            </a:r>
          </a:p>
          <a:p>
            <a:endParaRPr lang="en-US" dirty="0"/>
          </a:p>
          <a:p>
            <a:r>
              <a:rPr lang="en-US" dirty="0"/>
              <a:t>Social policies, events, and economic shocks as “natural experiments”</a:t>
            </a:r>
          </a:p>
          <a:p>
            <a:pPr lvl="1"/>
            <a:r>
              <a:rPr lang="en-US" dirty="0"/>
              <a:t>Similar people may be treated differently for arbitrary reasons</a:t>
            </a:r>
          </a:p>
          <a:p>
            <a:pPr lvl="1"/>
            <a:r>
              <a:rPr lang="en-US" dirty="0"/>
              <a:t>Immediate relevance to decision-makers</a:t>
            </a:r>
          </a:p>
          <a:p>
            <a:pPr lvl="1"/>
            <a:endParaRPr lang="en-US" dirty="0"/>
          </a:p>
          <a:p>
            <a:r>
              <a:rPr lang="en-US" dirty="0"/>
              <a:t>Illustrative case studies</a:t>
            </a:r>
          </a:p>
          <a:p>
            <a:pPr lvl="1"/>
            <a:r>
              <a:rPr lang="en-US" dirty="0"/>
              <a:t>Plant closures, immigration policy, affirmative action</a:t>
            </a:r>
          </a:p>
        </p:txBody>
      </p:sp>
    </p:spTree>
    <p:extLst>
      <p:ext uri="{BB962C8B-B14F-4D97-AF65-F5344CB8AC3E}">
        <p14:creationId xmlns:p14="http://schemas.microsoft.com/office/powerpoint/2010/main" val="299463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2D9F-BF25-C14C-BFAB-3B1D9DC9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91"/>
            <a:ext cx="10515600" cy="1325563"/>
          </a:xfrm>
        </p:spPr>
        <p:txBody>
          <a:bodyPr/>
          <a:lstStyle/>
          <a:p>
            <a:r>
              <a:rPr lang="en-US" dirty="0"/>
              <a:t>Industrial plant closures and automation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7A680-7CB4-E446-AAD3-C951BED4C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086" y="1645759"/>
            <a:ext cx="5410200" cy="3876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D5FEC-48E8-3041-9A87-31415954C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15" y="1555260"/>
            <a:ext cx="3954270" cy="4057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FB6DD4-BB67-6A49-AF90-AA2100820619}"/>
              </a:ext>
            </a:extLst>
          </p:cNvPr>
          <p:cNvSpPr txBox="1"/>
          <p:nvPr/>
        </p:nvSpPr>
        <p:spPr>
          <a:xfrm>
            <a:off x="8507186" y="1877275"/>
            <a:ext cx="259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85% relative increase.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F2201-CA35-844F-83F6-F72DD589B0C8}"/>
              </a:ext>
            </a:extLst>
          </p:cNvPr>
          <p:cNvSpPr txBox="1"/>
          <p:nvPr/>
        </p:nvSpPr>
        <p:spPr>
          <a:xfrm>
            <a:off x="173580" y="6167469"/>
            <a:ext cx="746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Case and Deaton </a:t>
            </a:r>
            <a:r>
              <a:rPr lang="en-US" sz="1400" i="1" dirty="0"/>
              <a:t>PNAS </a:t>
            </a:r>
            <a:r>
              <a:rPr lang="en-US" sz="1400" dirty="0"/>
              <a:t>2015, 2021; Pierce and Schott </a:t>
            </a:r>
            <a:r>
              <a:rPr lang="en-US" sz="1400" i="1" dirty="0"/>
              <a:t>AER Insights </a:t>
            </a:r>
            <a:r>
              <a:rPr lang="en-US" sz="1400" dirty="0"/>
              <a:t>2020</a:t>
            </a:r>
            <a:r>
              <a:rPr lang="en-US" sz="1400" b="1" dirty="0"/>
              <a:t>; </a:t>
            </a:r>
            <a:r>
              <a:rPr lang="en-US" sz="1400" b="1" dirty="0" err="1"/>
              <a:t>Venkataramani</a:t>
            </a:r>
            <a:r>
              <a:rPr lang="en-US" sz="1400" b="1" dirty="0"/>
              <a:t> et al </a:t>
            </a:r>
            <a:r>
              <a:rPr lang="en-US" sz="1400" b="1" i="1" dirty="0"/>
              <a:t>JAMA IM </a:t>
            </a:r>
            <a:r>
              <a:rPr lang="en-US" sz="1400" b="1" dirty="0"/>
              <a:t>2020</a:t>
            </a:r>
            <a:r>
              <a:rPr lang="en-US" sz="1400" dirty="0"/>
              <a:t>; Seltzer </a:t>
            </a:r>
            <a:r>
              <a:rPr lang="en-US" sz="1400" i="1" dirty="0"/>
              <a:t>SSM Pop Health </a:t>
            </a:r>
            <a:r>
              <a:rPr lang="en-US" sz="1400" dirty="0"/>
              <a:t>2020; O’Brien et al </a:t>
            </a:r>
            <a:r>
              <a:rPr lang="en-US" sz="1400" i="1" dirty="0"/>
              <a:t>Demography</a:t>
            </a:r>
            <a:r>
              <a:rPr lang="en-US" sz="14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7714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C535-41B2-1B42-A487-C0513943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20"/>
            <a:ext cx="10515600" cy="1325563"/>
          </a:xfrm>
        </p:spPr>
        <p:txBody>
          <a:bodyPr/>
          <a:lstStyle/>
          <a:p>
            <a:r>
              <a:rPr lang="en-US" dirty="0"/>
              <a:t>Immigration policy – the DACA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01233-7FFD-4E45-9BEB-5700DE14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902057"/>
            <a:ext cx="8991600" cy="19299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F701C6-9016-394C-AE94-66B239A7AEDE}"/>
              </a:ext>
            </a:extLst>
          </p:cNvPr>
          <p:cNvSpPr/>
          <p:nvPr/>
        </p:nvSpPr>
        <p:spPr>
          <a:xfrm>
            <a:off x="7391400" y="3788229"/>
            <a:ext cx="3133980" cy="2157604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F3173-8B38-724B-93B5-E8D2C517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271" y="1563661"/>
            <a:ext cx="3327400" cy="199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E26DB-BC41-A74D-AA78-89D662025B53}"/>
              </a:ext>
            </a:extLst>
          </p:cNvPr>
          <p:cNvSpPr txBox="1"/>
          <p:nvPr/>
        </p:nvSpPr>
        <p:spPr>
          <a:xfrm>
            <a:off x="142315" y="6287789"/>
            <a:ext cx="7461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Venkataramani</a:t>
            </a:r>
            <a:r>
              <a:rPr lang="en-US" sz="1400" b="1" dirty="0"/>
              <a:t> et al </a:t>
            </a:r>
            <a:r>
              <a:rPr lang="en-US" sz="1400" b="1" i="1" dirty="0"/>
              <a:t>Lancet PH </a:t>
            </a:r>
            <a:r>
              <a:rPr lang="en-US" sz="1400" b="1" dirty="0"/>
              <a:t>2017</a:t>
            </a:r>
            <a:r>
              <a:rPr lang="en-US" sz="1400" dirty="0"/>
              <a:t>; </a:t>
            </a:r>
            <a:r>
              <a:rPr lang="en-US" sz="1400" dirty="0" err="1"/>
              <a:t>Hainmuller</a:t>
            </a:r>
            <a:r>
              <a:rPr lang="en-US" sz="1400" dirty="0"/>
              <a:t> et al </a:t>
            </a:r>
            <a:r>
              <a:rPr lang="en-US" sz="1400" i="1" dirty="0"/>
              <a:t>Science </a:t>
            </a:r>
            <a:r>
              <a:rPr lang="en-US" sz="1400" dirty="0"/>
              <a:t>2017; </a:t>
            </a:r>
            <a:r>
              <a:rPr lang="en-US" sz="1400" dirty="0" err="1"/>
              <a:t>Venkataramani</a:t>
            </a:r>
            <a:r>
              <a:rPr lang="en-US" sz="1400" dirty="0"/>
              <a:t> et al </a:t>
            </a:r>
            <a:r>
              <a:rPr lang="en-US" sz="1400" i="1" dirty="0"/>
              <a:t>JAMA Peds </a:t>
            </a:r>
            <a:r>
              <a:rPr lang="en-US" sz="1400" dirty="0"/>
              <a:t>2018; </a:t>
            </a:r>
            <a:r>
              <a:rPr lang="en-US" sz="1400" dirty="0" err="1"/>
              <a:t>Patler</a:t>
            </a:r>
            <a:r>
              <a:rPr lang="en-US" sz="1400" dirty="0"/>
              <a:t> et al </a:t>
            </a:r>
            <a:r>
              <a:rPr lang="en-US" sz="1400" i="1" dirty="0"/>
              <a:t>Health </a:t>
            </a:r>
            <a:r>
              <a:rPr lang="en-US" sz="1400" i="1" dirty="0" err="1"/>
              <a:t>Aff</a:t>
            </a:r>
            <a:r>
              <a:rPr lang="en-US" sz="1400" i="1" dirty="0"/>
              <a:t> </a:t>
            </a:r>
            <a:r>
              <a:rPr lang="en-US" sz="1400" dirty="0"/>
              <a:t>2019; </a:t>
            </a:r>
            <a:r>
              <a:rPr lang="en-US" sz="1400" dirty="0" err="1"/>
              <a:t>Giuntella</a:t>
            </a:r>
            <a:r>
              <a:rPr lang="en-US" sz="1400" dirty="0"/>
              <a:t> et al </a:t>
            </a:r>
            <a:r>
              <a:rPr lang="en-US" sz="1400" i="1" dirty="0"/>
              <a:t>J Econ </a:t>
            </a:r>
            <a:r>
              <a:rPr lang="en-US" sz="1400" i="1" dirty="0" err="1"/>
              <a:t>Behav</a:t>
            </a:r>
            <a:r>
              <a:rPr lang="en-US" sz="1400" i="1" dirty="0"/>
              <a:t> Org </a:t>
            </a:r>
            <a:r>
              <a:rPr lang="en-US" sz="1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5191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7CBF-9EBF-5646-99DA-1697BFF0F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64"/>
            <a:ext cx="10515600" cy="1325563"/>
          </a:xfrm>
        </p:spPr>
        <p:txBody>
          <a:bodyPr/>
          <a:lstStyle/>
          <a:p>
            <a:r>
              <a:rPr lang="en-US" dirty="0"/>
              <a:t>State-level affirmative action bans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2FEA1-E93A-0F4B-B394-A4993297E1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72241" y="2190064"/>
            <a:ext cx="4777741" cy="3635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523CB-247B-6D4D-8819-11972D3AD4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42019" y="2190065"/>
            <a:ext cx="4777740" cy="3635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F5A00-1A5E-454A-8A5B-53389C5C5598}"/>
              </a:ext>
            </a:extLst>
          </p:cNvPr>
          <p:cNvSpPr txBox="1"/>
          <p:nvPr/>
        </p:nvSpPr>
        <p:spPr>
          <a:xfrm>
            <a:off x="142315" y="6287789"/>
            <a:ext cx="532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Venkataramani</a:t>
            </a:r>
            <a:r>
              <a:rPr lang="en-US" sz="1400" b="1" dirty="0"/>
              <a:t> et al </a:t>
            </a:r>
            <a:r>
              <a:rPr lang="en-US" sz="1400" b="1" i="1" dirty="0" err="1"/>
              <a:t>PLoS</a:t>
            </a:r>
            <a:r>
              <a:rPr lang="en-US" sz="1400" b="1" i="1" dirty="0"/>
              <a:t> Medicine </a:t>
            </a:r>
            <a:r>
              <a:rPr lang="en-US" sz="1400" b="1" dirty="0"/>
              <a:t>2019</a:t>
            </a:r>
            <a:r>
              <a:rPr lang="en-US" sz="1400" dirty="0"/>
              <a:t>; </a:t>
            </a:r>
            <a:r>
              <a:rPr lang="en-US" sz="1400" dirty="0" err="1"/>
              <a:t>Akhtari</a:t>
            </a:r>
            <a:r>
              <a:rPr lang="en-US" sz="1400" dirty="0"/>
              <a:t> et al </a:t>
            </a:r>
            <a:r>
              <a:rPr lang="en-US" sz="1400" i="1" dirty="0"/>
              <a:t>NBER WP </a:t>
            </a:r>
            <a:r>
              <a:rPr lang="en-US" sz="1400" dirty="0"/>
              <a:t>2020; </a:t>
            </a:r>
            <a:r>
              <a:rPr lang="en-US" sz="1400" dirty="0" err="1"/>
              <a:t>Bleemer</a:t>
            </a:r>
            <a:r>
              <a:rPr lang="en-US" sz="1400" dirty="0"/>
              <a:t> </a:t>
            </a:r>
            <a:r>
              <a:rPr lang="en-US" sz="1400" i="1" dirty="0"/>
              <a:t>QJ Econ </a:t>
            </a:r>
            <a:r>
              <a:rPr lang="en-US" sz="1400" dirty="0"/>
              <a:t>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66CE6-927B-B943-9F58-301ECB4A6C1D}"/>
              </a:ext>
            </a:extLst>
          </p:cNvPr>
          <p:cNvSpPr txBox="1"/>
          <p:nvPr/>
        </p:nvSpPr>
        <p:spPr>
          <a:xfrm>
            <a:off x="1939836" y="1558333"/>
            <a:ext cx="4777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 relative increase in smoking </a:t>
            </a:r>
          </a:p>
          <a:p>
            <a:r>
              <a:rPr lang="en-US" dirty="0"/>
              <a:t>(and 12% increase in alcohol use)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86742-87F6-FF44-9AB8-A13F16CCDCC7}"/>
              </a:ext>
            </a:extLst>
          </p:cNvPr>
          <p:cNvSpPr txBox="1"/>
          <p:nvPr/>
        </p:nvSpPr>
        <p:spPr>
          <a:xfrm>
            <a:off x="6834057" y="1742475"/>
            <a:ext cx="477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Smoking effects persist into adulthood</a:t>
            </a:r>
          </a:p>
        </p:txBody>
      </p:sp>
    </p:spTree>
    <p:extLst>
      <p:ext uri="{BB962C8B-B14F-4D97-AF65-F5344CB8AC3E}">
        <p14:creationId xmlns:p14="http://schemas.microsoft.com/office/powerpoint/2010/main" val="12228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7772-EE04-A044-9522-6C4AC0BF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E6AA-634E-C24A-A257-43B4D3F81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rigorous methods to identify new interventions to bolster health and well-being. </a:t>
            </a:r>
          </a:p>
        </p:txBody>
      </p:sp>
    </p:spTree>
    <p:extLst>
      <p:ext uri="{BB962C8B-B14F-4D97-AF65-F5344CB8AC3E}">
        <p14:creationId xmlns:p14="http://schemas.microsoft.com/office/powerpoint/2010/main" val="6442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A93AF-7819-6549-8B38-2DAAD2B4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3461"/>
            <a:ext cx="10515600" cy="1325563"/>
          </a:xfrm>
        </p:spPr>
        <p:txBody>
          <a:bodyPr/>
          <a:lstStyle/>
          <a:p>
            <a:r>
              <a:rPr lang="en-US" dirty="0"/>
              <a:t>Broadening our scope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16C6B-2C57-7C48-AFEA-C1F6C0F3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47" y="1576387"/>
            <a:ext cx="10833705" cy="41549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1FBE40-7206-BC4F-9914-C405A548C57D}"/>
              </a:ext>
            </a:extLst>
          </p:cNvPr>
          <p:cNvSpPr txBox="1"/>
          <p:nvPr/>
        </p:nvSpPr>
        <p:spPr>
          <a:xfrm>
            <a:off x="838200" y="6346762"/>
            <a:ext cx="6098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Venkataramani</a:t>
            </a:r>
            <a:r>
              <a:rPr lang="en-US" sz="1400" b="1" dirty="0"/>
              <a:t> et al </a:t>
            </a:r>
            <a:r>
              <a:rPr lang="en-US" sz="1400" b="1" i="1" dirty="0" err="1"/>
              <a:t>PLoS</a:t>
            </a:r>
            <a:r>
              <a:rPr lang="en-US" sz="1400" b="1" i="1" dirty="0"/>
              <a:t> Medicine </a:t>
            </a:r>
            <a:r>
              <a:rPr lang="en-US" sz="1400" b="1" dirty="0"/>
              <a:t>2020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0407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43BF3-CF15-E440-BB70-0EB408B7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areas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69DA6-A091-E347-B2D4-4598EF6FE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Basic science</a:t>
            </a:r>
          </a:p>
          <a:p>
            <a:endParaRPr lang="en-US" dirty="0"/>
          </a:p>
          <a:p>
            <a:r>
              <a:rPr lang="en-US" dirty="0"/>
              <a:t>Plumbing</a:t>
            </a:r>
          </a:p>
          <a:p>
            <a:endParaRPr lang="en-US" dirty="0"/>
          </a:p>
          <a:p>
            <a:r>
              <a:rPr lang="en-US" dirty="0"/>
              <a:t>Turning inward</a:t>
            </a:r>
          </a:p>
          <a:p>
            <a:endParaRPr lang="en-US" dirty="0"/>
          </a:p>
          <a:p>
            <a:r>
              <a:rPr lang="en-US" dirty="0"/>
              <a:t>Interventions</a:t>
            </a:r>
          </a:p>
        </p:txBody>
      </p:sp>
    </p:spTree>
    <p:extLst>
      <p:ext uri="{BB962C8B-B14F-4D97-AF65-F5344CB8AC3E}">
        <p14:creationId xmlns:p14="http://schemas.microsoft.com/office/powerpoint/2010/main" val="80795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F7C51-0773-E441-8889-7AD78DF6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854"/>
            <a:ext cx="10515600" cy="1325563"/>
          </a:xfrm>
        </p:spPr>
        <p:txBody>
          <a:bodyPr/>
          <a:lstStyle/>
          <a:p>
            <a:r>
              <a:rPr lang="en-US" dirty="0"/>
              <a:t>Basic science: psychology of opportunity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3C035384-DF16-EA49-A018-C5612D99F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24" y="1721251"/>
            <a:ext cx="5559388" cy="3699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B3294-1FC7-DD47-B962-CEBCA8E7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12" y="1877785"/>
            <a:ext cx="5409607" cy="3699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5E9A8-E127-8745-8EB6-71A26DDDC29B}"/>
              </a:ext>
            </a:extLst>
          </p:cNvPr>
          <p:cNvSpPr txBox="1"/>
          <p:nvPr/>
        </p:nvSpPr>
        <p:spPr>
          <a:xfrm>
            <a:off x="437780" y="6049053"/>
            <a:ext cx="54078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OfH</a:t>
            </a:r>
            <a:r>
              <a:rPr lang="en-US" sz="1400" b="1" dirty="0"/>
              <a:t> Lab pilot data 2020</a:t>
            </a:r>
            <a:r>
              <a:rPr lang="en-US" sz="1400" dirty="0"/>
              <a:t>; </a:t>
            </a:r>
            <a:r>
              <a:rPr lang="en-US" sz="1400" dirty="0" err="1"/>
              <a:t>Browman</a:t>
            </a:r>
            <a:r>
              <a:rPr lang="en-US" sz="1400" dirty="0"/>
              <a:t> et al </a:t>
            </a:r>
            <a:r>
              <a:rPr lang="en-US" sz="1400" i="1" dirty="0"/>
              <a:t>J Exp Soc Psych </a:t>
            </a:r>
            <a:r>
              <a:rPr lang="en-US" sz="1400" dirty="0"/>
              <a:t>2017; </a:t>
            </a:r>
          </a:p>
          <a:p>
            <a:r>
              <a:rPr lang="en-US" sz="1400" b="1" dirty="0"/>
              <a:t>Schofield and </a:t>
            </a:r>
            <a:r>
              <a:rPr lang="en-US" sz="1400" b="1" dirty="0" err="1"/>
              <a:t>Venkataramani</a:t>
            </a:r>
            <a:r>
              <a:rPr lang="en-US" sz="1400" b="1" dirty="0"/>
              <a:t> </a:t>
            </a:r>
            <a:r>
              <a:rPr lang="en-US" sz="1400" b="1" i="1" dirty="0"/>
              <a:t>PNAS </a:t>
            </a:r>
            <a:r>
              <a:rPr lang="en-US" sz="1400" b="1" dirty="0"/>
              <a:t>2021</a:t>
            </a:r>
            <a:r>
              <a:rPr lang="en-US" sz="1400" dirty="0"/>
              <a:t>; Banerjee et al </a:t>
            </a:r>
            <a:r>
              <a:rPr lang="en-US" sz="1400" i="1" dirty="0"/>
              <a:t>Science </a:t>
            </a:r>
            <a:r>
              <a:rPr lang="en-US" sz="1400" dirty="0"/>
              <a:t>2015 and </a:t>
            </a:r>
            <a:r>
              <a:rPr lang="en-US" sz="1400" i="1" dirty="0"/>
              <a:t>AER Insights </a:t>
            </a:r>
            <a:r>
              <a:rPr lang="en-US" sz="1400" dirty="0"/>
              <a:t>2021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763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04E9-01B5-E941-97A8-A664AEB3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28" y="51362"/>
            <a:ext cx="10836729" cy="1325563"/>
          </a:xfrm>
        </p:spPr>
        <p:txBody>
          <a:bodyPr/>
          <a:lstStyle/>
          <a:p>
            <a:r>
              <a:rPr lang="en-US" dirty="0"/>
              <a:t>Plumbing: improve social program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007D-01B1-CC42-9F8D-4CA505D6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247" y="1376925"/>
            <a:ext cx="6632815" cy="4664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B8426-BCD3-3047-B9C2-1AE918D09334}"/>
              </a:ext>
            </a:extLst>
          </p:cNvPr>
          <p:cNvSpPr txBox="1"/>
          <p:nvPr/>
        </p:nvSpPr>
        <p:spPr>
          <a:xfrm>
            <a:off x="290823" y="6246141"/>
            <a:ext cx="5407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Herd and Moynihan </a:t>
            </a:r>
            <a:r>
              <a:rPr lang="en-US" sz="1400" i="1" dirty="0"/>
              <a:t>Admin Burden </a:t>
            </a:r>
            <a:r>
              <a:rPr lang="en-US" sz="1400" dirty="0"/>
              <a:t>2018; </a:t>
            </a:r>
            <a:r>
              <a:rPr lang="en-US" sz="1400" dirty="0" err="1"/>
              <a:t>Vasan</a:t>
            </a:r>
            <a:r>
              <a:rPr lang="en-US" sz="1400" dirty="0"/>
              <a:t> et al </a:t>
            </a:r>
            <a:r>
              <a:rPr lang="en-US" sz="1400" i="1" dirty="0"/>
              <a:t>JAMA Pediatrics </a:t>
            </a:r>
            <a:r>
              <a:rPr lang="en-US" sz="1400" dirty="0"/>
              <a:t>2021; </a:t>
            </a:r>
            <a:r>
              <a:rPr lang="en-US" sz="1400" b="1" dirty="0" err="1"/>
              <a:t>Vasan</a:t>
            </a:r>
            <a:r>
              <a:rPr lang="en-US" sz="1400" b="1" dirty="0"/>
              <a:t> et al </a:t>
            </a:r>
            <a:r>
              <a:rPr lang="en-US" sz="1400" b="1" i="1" dirty="0"/>
              <a:t>JAMA </a:t>
            </a:r>
            <a:r>
              <a:rPr lang="en-US" sz="1400" b="1" dirty="0"/>
              <a:t>2021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417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2B1D-ED9D-8445-846C-576C133A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441"/>
            <a:ext cx="10515600" cy="1325563"/>
          </a:xfrm>
        </p:spPr>
        <p:txBody>
          <a:bodyPr/>
          <a:lstStyle/>
          <a:p>
            <a:r>
              <a:rPr lang="en-US" dirty="0"/>
              <a:t>Turning inward: health care workforce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298B3-38DC-A443-ACF4-069C942AF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710" y="1491004"/>
            <a:ext cx="5498805" cy="4659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E6F0B-174C-914A-8B83-DC33C10691EB}"/>
              </a:ext>
            </a:extLst>
          </p:cNvPr>
          <p:cNvSpPr txBox="1"/>
          <p:nvPr/>
        </p:nvSpPr>
        <p:spPr>
          <a:xfrm>
            <a:off x="62121" y="6596390"/>
            <a:ext cx="5805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Himmelstein and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Venkataramani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AJPH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2018;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Matta et al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JGIM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2021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259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AF93-36BD-584F-B218-B918FB709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A8707-1D9F-0B44-A68A-2171C0BAD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Research support from:</a:t>
            </a:r>
          </a:p>
          <a:p>
            <a:pPr lvl="1"/>
            <a:r>
              <a:rPr lang="en-US" dirty="0"/>
              <a:t>National Institutes of Health</a:t>
            </a:r>
          </a:p>
          <a:p>
            <a:pPr lvl="1"/>
            <a:r>
              <a:rPr lang="en-US" dirty="0"/>
              <a:t>Robert Wood Johnson Foundation</a:t>
            </a:r>
          </a:p>
          <a:p>
            <a:pPr lvl="1"/>
            <a:r>
              <a:rPr lang="en-US" dirty="0"/>
              <a:t>Thomas G. Roberts Jr, MD and Susan M. DeSilva, DNP Giving Fund</a:t>
            </a:r>
          </a:p>
          <a:p>
            <a:pPr lvl="1"/>
            <a:r>
              <a:rPr lang="en-US" dirty="0"/>
              <a:t>Independence Blue Cross (IBX)</a:t>
            </a:r>
          </a:p>
        </p:txBody>
      </p:sp>
    </p:spTree>
    <p:extLst>
      <p:ext uri="{BB962C8B-B14F-4D97-AF65-F5344CB8AC3E}">
        <p14:creationId xmlns:p14="http://schemas.microsoft.com/office/powerpoint/2010/main" val="3564745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B96D-B24A-BC40-B826-9D4694AD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153"/>
            <a:ext cx="10515600" cy="1325563"/>
          </a:xfrm>
        </p:spPr>
        <p:txBody>
          <a:bodyPr/>
          <a:lstStyle/>
          <a:p>
            <a:r>
              <a:rPr lang="en-US" dirty="0"/>
              <a:t>Interventions: IGNITE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D424B-F716-7647-B68B-A3D3E4505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9814"/>
            <a:ext cx="3897859" cy="391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0D7E0-C456-C745-BD2F-832D66ED6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015" y="4158765"/>
            <a:ext cx="1171754" cy="133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92E9B-3AD2-5C4A-B7C4-EF1A94BF516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1"/>
          <a:stretch/>
        </p:blipFill>
        <p:spPr>
          <a:xfrm>
            <a:off x="5241471" y="2237014"/>
            <a:ext cx="6627530" cy="3252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D0A7BE-F47E-2643-AEDB-E5E2164C7A08}"/>
              </a:ext>
            </a:extLst>
          </p:cNvPr>
          <p:cNvSpPr txBox="1"/>
          <p:nvPr/>
        </p:nvSpPr>
        <p:spPr>
          <a:xfrm>
            <a:off x="258166" y="6458412"/>
            <a:ext cx="5407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Phelan and Link </a:t>
            </a:r>
            <a:r>
              <a:rPr lang="en-US" sz="1400" i="1" dirty="0"/>
              <a:t>Ann Rev Sociology </a:t>
            </a:r>
            <a:r>
              <a:rPr lang="en-US" sz="1400" dirty="0"/>
              <a:t>2015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94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E564-3EA0-4E41-AE5C-11F99558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28" y="96602"/>
            <a:ext cx="10515600" cy="1325563"/>
          </a:xfrm>
        </p:spPr>
        <p:txBody>
          <a:bodyPr/>
          <a:lstStyle/>
          <a:p>
            <a:r>
              <a:rPr lang="en-US" dirty="0"/>
              <a:t>Interventions: IGNITE study design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49BEAD-8036-5545-8D37-471D9F604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28" y="2049286"/>
            <a:ext cx="4459357" cy="338654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en-US" sz="2600" dirty="0"/>
          </a:p>
          <a:p>
            <a:r>
              <a:rPr lang="en-US" sz="2600" dirty="0"/>
              <a:t>60 clusters (4x4 block areas)</a:t>
            </a:r>
          </a:p>
          <a:p>
            <a:endParaRPr lang="en-US" sz="2600" dirty="0"/>
          </a:p>
          <a:p>
            <a:r>
              <a:rPr lang="en-US" sz="2600" dirty="0"/>
              <a:t>Enroll 720 adults (12/cluster)</a:t>
            </a:r>
          </a:p>
          <a:p>
            <a:endParaRPr lang="en-US" sz="2600" dirty="0"/>
          </a:p>
          <a:p>
            <a:r>
              <a:rPr lang="en-US" sz="2600" dirty="0"/>
              <a:t>Randomly selected 30 (360  clusters receive intervention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8374F3-793F-174C-A2DF-7878DEA4EA05}"/>
              </a:ext>
            </a:extLst>
          </p:cNvPr>
          <p:cNvSpPr txBox="1">
            <a:spLocks/>
          </p:cNvSpPr>
          <p:nvPr/>
        </p:nvSpPr>
        <p:spPr>
          <a:xfrm>
            <a:off x="6378082" y="1422779"/>
            <a:ext cx="5390322" cy="4639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Environmental justice</a:t>
            </a:r>
          </a:p>
          <a:p>
            <a:pPr lvl="1"/>
            <a:r>
              <a:rPr lang="en-US" sz="2200" dirty="0"/>
              <a:t>Vacant lot greening (150)</a:t>
            </a:r>
          </a:p>
          <a:p>
            <a:pPr lvl="1"/>
            <a:r>
              <a:rPr lang="en-US" sz="2200" dirty="0"/>
              <a:t>Abandoned house remediation (90)</a:t>
            </a:r>
          </a:p>
          <a:p>
            <a:pPr lvl="1"/>
            <a:r>
              <a:rPr lang="en-US" sz="2200" dirty="0"/>
              <a:t>Tree planting (300)</a:t>
            </a:r>
          </a:p>
          <a:p>
            <a:pPr lvl="1"/>
            <a:r>
              <a:rPr lang="en-US" sz="2200" dirty="0"/>
              <a:t>Trash clean-up (weekly) </a:t>
            </a:r>
          </a:p>
          <a:p>
            <a:endParaRPr lang="en-US" dirty="0"/>
          </a:p>
          <a:p>
            <a:r>
              <a:rPr lang="en-US" dirty="0"/>
              <a:t>Economic justice</a:t>
            </a:r>
          </a:p>
          <a:p>
            <a:pPr lvl="1"/>
            <a:r>
              <a:rPr lang="en-US" sz="2200" dirty="0"/>
              <a:t>Tax preparation (360 people)</a:t>
            </a:r>
          </a:p>
          <a:p>
            <a:pPr lvl="1"/>
            <a:r>
              <a:rPr lang="en-US" sz="2200" dirty="0"/>
              <a:t>Connection to Benefits (360)</a:t>
            </a:r>
          </a:p>
          <a:p>
            <a:pPr lvl="1"/>
            <a:r>
              <a:rPr lang="en-US" sz="2200" dirty="0"/>
              <a:t>Financial counseling (360)</a:t>
            </a:r>
          </a:p>
          <a:p>
            <a:pPr lvl="1"/>
            <a:r>
              <a:rPr lang="en-US" sz="2200" dirty="0"/>
              <a:t>Emergency cash grants (180)</a:t>
            </a:r>
          </a:p>
          <a:p>
            <a:pPr lvl="1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9F7480-2306-6146-8CA1-19A33470DBD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5153785" y="3742561"/>
            <a:ext cx="1224297" cy="1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E64D58-8C8E-DF42-B697-C53C719A3DCA}"/>
              </a:ext>
            </a:extLst>
          </p:cNvPr>
          <p:cNvSpPr txBox="1"/>
          <p:nvPr/>
        </p:nvSpPr>
        <p:spPr>
          <a:xfrm>
            <a:off x="268574" y="5919281"/>
            <a:ext cx="568365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Branas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 et al </a:t>
            </a:r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PNAS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 2018, South et al </a:t>
            </a:r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JAMA </a:t>
            </a:r>
            <a:r>
              <a:rPr lang="en-US" sz="1300" i="1" dirty="0" err="1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Netw</a:t>
            </a:r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 Open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2018; O’Brien et al </a:t>
            </a:r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Soc Sci Med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2018;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Venkataramani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 et al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PLoS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 Med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 2020;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Vasan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 et al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JAMA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2021; Stockton Demo Report 2020; Dalembert et al 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NEJM Catalyst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2021; Goldin et al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JPubEcon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rPr>
              <a:t>2022</a:t>
            </a:r>
          </a:p>
          <a:p>
            <a:endParaRPr lang="en-US" sz="1300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1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E36083-82C7-764B-B76F-A766CD34F6E7}"/>
              </a:ext>
            </a:extLst>
          </p:cNvPr>
          <p:cNvGrpSpPr/>
          <p:nvPr/>
        </p:nvGrpSpPr>
        <p:grpSpPr>
          <a:xfrm>
            <a:off x="2010614" y="1815484"/>
            <a:ext cx="6421279" cy="4741900"/>
            <a:chOff x="2529840" y="1636180"/>
            <a:chExt cx="6379210" cy="4783670"/>
          </a:xfrm>
        </p:grpSpPr>
        <p:pic>
          <p:nvPicPr>
            <p:cNvPr id="17" name="Picture 16" descr="http://mcs-connect.org/macarthur100/ImpactAbandoned_bar_FINAL.png">
              <a:extLst>
                <a:ext uri="{FF2B5EF4-FFF2-40B4-BE49-F238E27FC236}">
                  <a16:creationId xmlns:a16="http://schemas.microsoft.com/office/drawing/2014/main" id="{4FBB361F-475A-434F-AB43-A1AB97508C67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41"/>
            <a:stretch/>
          </p:blipFill>
          <p:spPr bwMode="auto">
            <a:xfrm>
              <a:off x="2529840" y="1636180"/>
              <a:ext cx="6379210" cy="4783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F0DB33-E434-4247-8880-EDC91990A39F}"/>
                </a:ext>
              </a:extLst>
            </p:cNvPr>
            <p:cNvSpPr txBox="1"/>
            <p:nvPr/>
          </p:nvSpPr>
          <p:spPr>
            <a:xfrm>
              <a:off x="5361339" y="5292925"/>
              <a:ext cx="7236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buFontTx/>
                <a:buChar char="-"/>
              </a:pPr>
              <a:r>
                <a:rPr lang="en-US" b="1" dirty="0"/>
                <a:t> 39%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2E9BC7-B518-574C-A8EE-05722D83E739}"/>
                </a:ext>
              </a:extLst>
            </p:cNvPr>
            <p:cNvSpPr txBox="1"/>
            <p:nvPr/>
          </p:nvSpPr>
          <p:spPr>
            <a:xfrm>
              <a:off x="6942363" y="5339485"/>
              <a:ext cx="7236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buFontTx/>
                <a:buChar char="-"/>
              </a:pPr>
              <a:r>
                <a:rPr lang="en-US" b="1" dirty="0"/>
                <a:t> 41%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A6AE3C-C01D-6744-A087-1FC94EB2D3C7}"/>
                </a:ext>
              </a:extLst>
            </p:cNvPr>
            <p:cNvSpPr txBox="1"/>
            <p:nvPr/>
          </p:nvSpPr>
          <p:spPr>
            <a:xfrm>
              <a:off x="6175139" y="5180725"/>
              <a:ext cx="7236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buFontTx/>
                <a:buChar char="-"/>
              </a:pPr>
              <a:r>
                <a:rPr lang="en-US" b="1" dirty="0"/>
                <a:t> 37%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86FD56-1094-BC4F-BBC4-0C07A1156273}"/>
                </a:ext>
              </a:extLst>
            </p:cNvPr>
            <p:cNvSpPr txBox="1"/>
            <p:nvPr/>
          </p:nvSpPr>
          <p:spPr>
            <a:xfrm>
              <a:off x="7875215" y="4023355"/>
              <a:ext cx="723634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EE828-10F7-FA4B-B414-CEBB90AC8967}"/>
                </a:ext>
              </a:extLst>
            </p:cNvPr>
            <p:cNvSpPr txBox="1"/>
            <p:nvPr/>
          </p:nvSpPr>
          <p:spPr>
            <a:xfrm>
              <a:off x="7533577" y="4692046"/>
              <a:ext cx="72363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b="1" dirty="0"/>
            </a:p>
            <a:p>
              <a:pPr algn="ctr"/>
              <a:endParaRPr lang="en-US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B03984-1FB2-854E-9780-41DB6EE3F520}"/>
                </a:ext>
              </a:extLst>
            </p:cNvPr>
            <p:cNvSpPr txBox="1"/>
            <p:nvPr/>
          </p:nvSpPr>
          <p:spPr>
            <a:xfrm>
              <a:off x="3265459" y="2855072"/>
              <a:ext cx="848513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3B1EBF-C1E9-1246-B7A6-F582FF0B97C2}"/>
                </a:ext>
              </a:extLst>
            </p:cNvPr>
            <p:cNvSpPr txBox="1"/>
            <p:nvPr/>
          </p:nvSpPr>
          <p:spPr>
            <a:xfrm>
              <a:off x="3294208" y="2290180"/>
              <a:ext cx="81976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b="1" dirty="0"/>
            </a:p>
            <a:p>
              <a:pPr algn="ctr"/>
              <a:endParaRPr lang="en-US" b="1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9DCA67-84DD-5D4B-86FF-4B0ED3D4219A}"/>
                </a:ext>
              </a:extLst>
            </p:cNvPr>
            <p:cNvCxnSpPr/>
            <p:nvPr/>
          </p:nvCxnSpPr>
          <p:spPr>
            <a:xfrm flipH="1" flipV="1">
              <a:off x="3061047" y="4134371"/>
              <a:ext cx="4821119" cy="952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5FA517-52DC-4343-8BF5-86A3F1B48934}"/>
                </a:ext>
              </a:extLst>
            </p:cNvPr>
            <p:cNvSpPr txBox="1"/>
            <p:nvPr/>
          </p:nvSpPr>
          <p:spPr>
            <a:xfrm>
              <a:off x="4000551" y="1679744"/>
              <a:ext cx="7236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+ 76%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8F73B0-D597-404F-9742-B77ED96EC698}"/>
                </a:ext>
              </a:extLst>
            </p:cNvPr>
            <p:cNvSpPr txBox="1"/>
            <p:nvPr/>
          </p:nvSpPr>
          <p:spPr>
            <a:xfrm>
              <a:off x="4598602" y="2091224"/>
              <a:ext cx="9131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+ 58%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C0265F-6F85-2141-B6AA-527516A450F0}"/>
              </a:ext>
            </a:extLst>
          </p:cNvPr>
          <p:cNvGrpSpPr/>
          <p:nvPr/>
        </p:nvGrpSpPr>
        <p:grpSpPr>
          <a:xfrm>
            <a:off x="7398237" y="3221556"/>
            <a:ext cx="2441787" cy="2653040"/>
            <a:chOff x="831851" y="2965450"/>
            <a:chExt cx="2422282" cy="285209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E4C901B-3EBF-C54E-AB1A-EF3AEB0F7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2050" y="2965450"/>
              <a:ext cx="1049594" cy="116205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D1FCB28-331B-9445-8940-C2A1320ABD7E}"/>
                </a:ext>
              </a:extLst>
            </p:cNvPr>
            <p:cNvGrpSpPr/>
            <p:nvPr/>
          </p:nvGrpSpPr>
          <p:grpSpPr>
            <a:xfrm>
              <a:off x="831851" y="4127501"/>
              <a:ext cx="2422282" cy="1690039"/>
              <a:chOff x="457201" y="4127501"/>
              <a:chExt cx="2422282" cy="169003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3EF2BE9-B51C-4849-AF01-63637EDFD882}"/>
                  </a:ext>
                </a:extLst>
              </p:cNvPr>
              <p:cNvSpPr/>
              <p:nvPr/>
            </p:nvSpPr>
            <p:spPr>
              <a:xfrm>
                <a:off x="1612900" y="4141542"/>
                <a:ext cx="317500" cy="829784"/>
              </a:xfrm>
              <a:prstGeom prst="rect">
                <a:avLst/>
              </a:prstGeom>
              <a:solidFill>
                <a:srgbClr val="319B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E97FF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BEAB179-2673-594D-8A04-F52F88CF8017}"/>
                  </a:ext>
                </a:extLst>
              </p:cNvPr>
              <p:cNvSpPr/>
              <p:nvPr/>
            </p:nvSpPr>
            <p:spPr>
              <a:xfrm>
                <a:off x="787400" y="4133850"/>
                <a:ext cx="317500" cy="781109"/>
              </a:xfrm>
              <a:prstGeom prst="rect">
                <a:avLst/>
              </a:prstGeom>
              <a:solidFill>
                <a:srgbClr val="4C803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15F5C4D-AA47-B745-90C2-1F4A512E9B44}"/>
                  </a:ext>
                </a:extLst>
              </p:cNvPr>
              <p:cNvCxnSpPr/>
              <p:nvPr/>
            </p:nvCxnSpPr>
            <p:spPr>
              <a:xfrm flipH="1" flipV="1">
                <a:off x="457201" y="4127501"/>
                <a:ext cx="2422282" cy="163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C9F541E-6370-CE43-B336-04314E671B50}"/>
                  </a:ext>
                </a:extLst>
              </p:cNvPr>
              <p:cNvSpPr txBox="1"/>
              <p:nvPr/>
            </p:nvSpPr>
            <p:spPr>
              <a:xfrm>
                <a:off x="1371789" y="4957283"/>
                <a:ext cx="900112" cy="860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Tx/>
                  <a:buChar char="-"/>
                </a:pPr>
                <a:r>
                  <a:rPr lang="en-US" b="1" dirty="0"/>
                  <a:t> 29%</a:t>
                </a:r>
              </a:p>
              <a:p>
                <a:pPr algn="ctr"/>
                <a:r>
                  <a:rPr lang="en-US" sz="1400" b="1" dirty="0">
                    <a:solidFill>
                      <a:srgbClr val="C00000"/>
                    </a:solidFill>
                  </a:rPr>
                  <a:t>Gun Violence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4EA39F-93C2-DA47-B1C2-D7781A0B8E7E}"/>
                  </a:ext>
                </a:extLst>
              </p:cNvPr>
              <p:cNvSpPr txBox="1"/>
              <p:nvPr/>
            </p:nvSpPr>
            <p:spPr>
              <a:xfrm>
                <a:off x="486949" y="4885142"/>
                <a:ext cx="900112" cy="827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Tx/>
                  <a:buChar char="-"/>
                </a:pPr>
                <a:r>
                  <a:rPr lang="en-US" b="1" dirty="0"/>
                  <a:t> 28%</a:t>
                </a:r>
              </a:p>
              <a:p>
                <a:pPr algn="ctr"/>
                <a:r>
                  <a:rPr lang="en-US" sz="1300" b="1" dirty="0">
                    <a:solidFill>
                      <a:srgbClr val="4C8034"/>
                    </a:solidFill>
                  </a:rPr>
                  <a:t>Nuisance Calls</a:t>
                </a:r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7F28255-D86F-C848-90DF-208ACC870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309" y="140804"/>
            <a:ext cx="6223241" cy="16638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6403CB-7821-2442-B3CD-EB9F0FF3ED9E}"/>
              </a:ext>
            </a:extLst>
          </p:cNvPr>
          <p:cNvSpPr txBox="1"/>
          <p:nvPr/>
        </p:nvSpPr>
        <p:spPr>
          <a:xfrm>
            <a:off x="114271" y="6521236"/>
            <a:ext cx="56836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Branas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 et al </a:t>
            </a:r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PNAS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 2018, South et al </a:t>
            </a:r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JAMA </a:t>
            </a:r>
            <a:r>
              <a:rPr lang="en-US" sz="1300" i="1" dirty="0" err="1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Netw</a:t>
            </a:r>
            <a:r>
              <a:rPr lang="en-US" sz="1300" i="1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 Open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0712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430" y="1922585"/>
            <a:ext cx="3352801" cy="2391507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u="sng" dirty="0"/>
              <a:t>Primary</a:t>
            </a:r>
          </a:p>
          <a:p>
            <a:r>
              <a:rPr lang="en-US" sz="2600" dirty="0"/>
              <a:t>Short Form Health Survey (SF-36)</a:t>
            </a:r>
          </a:p>
          <a:p>
            <a:r>
              <a:rPr lang="en-US" sz="2600" dirty="0"/>
              <a:t>Psychological distress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0DC69E-E939-6B4D-90F0-6E3541AB0046}"/>
              </a:ext>
            </a:extLst>
          </p:cNvPr>
          <p:cNvSpPr txBox="1">
            <a:spLocks/>
          </p:cNvSpPr>
          <p:nvPr/>
        </p:nvSpPr>
        <p:spPr>
          <a:xfrm>
            <a:off x="4275570" y="1405092"/>
            <a:ext cx="3812931" cy="404781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Secondary</a:t>
            </a:r>
          </a:p>
          <a:p>
            <a:r>
              <a:rPr lang="en-US" dirty="0"/>
              <a:t>Blood pressure</a:t>
            </a:r>
          </a:p>
          <a:p>
            <a:r>
              <a:rPr lang="en-US" dirty="0"/>
              <a:t>Health care utilization</a:t>
            </a:r>
          </a:p>
          <a:p>
            <a:r>
              <a:rPr lang="en-US" dirty="0"/>
              <a:t>Violent crime</a:t>
            </a:r>
          </a:p>
          <a:p>
            <a:r>
              <a:rPr lang="en-US" dirty="0"/>
              <a:t>Food security</a:t>
            </a:r>
          </a:p>
          <a:p>
            <a:r>
              <a:rPr lang="en-US" dirty="0"/>
              <a:t>Social connectedness, discrimination</a:t>
            </a:r>
          </a:p>
          <a:p>
            <a:r>
              <a:rPr lang="en-US" dirty="0"/>
              <a:t>Financial security, benefit uptake, money returned on taxes</a:t>
            </a:r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0DC168-6E5A-1648-BC36-453A82053557}"/>
              </a:ext>
            </a:extLst>
          </p:cNvPr>
          <p:cNvSpPr txBox="1">
            <a:spLocks/>
          </p:cNvSpPr>
          <p:nvPr/>
        </p:nvSpPr>
        <p:spPr>
          <a:xfrm>
            <a:off x="8436840" y="1555520"/>
            <a:ext cx="3371411" cy="374695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u="sng" dirty="0"/>
              <a:t>Qualitative</a:t>
            </a:r>
          </a:p>
          <a:p>
            <a:r>
              <a:rPr lang="en-US" sz="2600" dirty="0"/>
              <a:t>Study participants (subset)</a:t>
            </a:r>
          </a:p>
          <a:p>
            <a:r>
              <a:rPr lang="en-US" sz="2600" dirty="0"/>
              <a:t>Leaders of community orgs, policy makers, other stakeholders (implementation)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0093EC-B523-9C4A-93F0-94B8002898C5}"/>
              </a:ext>
            </a:extLst>
          </p:cNvPr>
          <p:cNvSpPr txBox="1">
            <a:spLocks/>
          </p:cNvSpPr>
          <p:nvPr/>
        </p:nvSpPr>
        <p:spPr>
          <a:xfrm>
            <a:off x="694428" y="96602"/>
            <a:ext cx="107845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Interventions: IGNITE study outcomes</a:t>
            </a:r>
          </a:p>
        </p:txBody>
      </p:sp>
    </p:spTree>
    <p:extLst>
      <p:ext uri="{BB962C8B-B14F-4D97-AF65-F5344CB8AC3E}">
        <p14:creationId xmlns:p14="http://schemas.microsoft.com/office/powerpoint/2010/main" val="4693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FE75-4BDF-3445-87E9-78CBA4E2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AB148-AFF5-A240-B6C6-A10FAA574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 that scientific findings help guide policymaking and lead to lasting, positive impacts on health.</a:t>
            </a:r>
          </a:p>
        </p:txBody>
      </p:sp>
    </p:spTree>
    <p:extLst>
      <p:ext uri="{BB962C8B-B14F-4D97-AF65-F5344CB8AC3E}">
        <p14:creationId xmlns:p14="http://schemas.microsoft.com/office/powerpoint/2010/main" val="661134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DF1888-011F-D243-AA82-612802FC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science actually matters.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1BC5CE-0AED-344E-8986-71731E32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711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Dissemination</a:t>
            </a:r>
          </a:p>
          <a:p>
            <a:endParaRPr lang="en-US" dirty="0"/>
          </a:p>
          <a:p>
            <a:r>
              <a:rPr lang="en-US" dirty="0"/>
              <a:t>Active engagement</a:t>
            </a:r>
          </a:p>
          <a:p>
            <a:endParaRPr lang="en-US" dirty="0"/>
          </a:p>
          <a:p>
            <a:r>
              <a:rPr lang="en-US" dirty="0"/>
              <a:t>Collaboration and training</a:t>
            </a:r>
          </a:p>
        </p:txBody>
      </p:sp>
    </p:spTree>
    <p:extLst>
      <p:ext uri="{BB962C8B-B14F-4D97-AF65-F5344CB8AC3E}">
        <p14:creationId xmlns:p14="http://schemas.microsoft.com/office/powerpoint/2010/main" val="289443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58BB-C922-3142-8165-52BA7018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459"/>
            <a:ext cx="10515600" cy="1325563"/>
          </a:xfrm>
        </p:spPr>
        <p:txBody>
          <a:bodyPr/>
          <a:lstStyle/>
          <a:p>
            <a:r>
              <a:rPr lang="en-US" dirty="0"/>
              <a:t>Disseminating widely…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4FCDD0C-0204-6D48-8846-553B820E4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656243" cy="43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0C5DD-6EEF-334F-BFFC-079A4F8E1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1977030"/>
            <a:ext cx="4811486" cy="738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496A78-4AC7-4B41-8935-730DDC37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3429000"/>
            <a:ext cx="1473200" cy="59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FE5C5-4E0C-0A44-B426-F13E735DA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0" y="3493291"/>
            <a:ext cx="3003472" cy="468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59DB55-B7D0-E046-B05F-EF4689D66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114" y="4470311"/>
            <a:ext cx="3733800" cy="13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FDDD-0069-CD47-853C-544E68B9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across political divides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8467B-9F65-B14F-BDDD-710373F97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96" y="2645278"/>
            <a:ext cx="2688771" cy="694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C1C11-6F17-4743-9354-001FE4FF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3385965"/>
            <a:ext cx="3373664" cy="543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5B4E0-403E-1444-9912-F62F582FD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83" y="2349237"/>
            <a:ext cx="1608435" cy="1286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EDBD1-EF26-BB4B-9CD8-2E134FF4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233" y="3875618"/>
            <a:ext cx="3267535" cy="837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4AF6B0-16DD-1940-A4B4-B8DDBD8D88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40" y="2638231"/>
            <a:ext cx="1950092" cy="867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026D5C-3C00-B84F-9B2C-DB71076B5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87" y="3587805"/>
            <a:ext cx="3930125" cy="28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AF78-FF16-C840-A397-0C717053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78940"/>
            <a:ext cx="11772900" cy="1325563"/>
          </a:xfrm>
        </p:spPr>
        <p:txBody>
          <a:bodyPr/>
          <a:lstStyle/>
          <a:p>
            <a:r>
              <a:rPr lang="en-US" dirty="0"/>
              <a:t>Engaging changemakers: evidence for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FDEA60-852D-0A4A-81AE-6F3FB238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712" y="1890212"/>
            <a:ext cx="4213079" cy="1653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9F547-8BAF-1347-948B-08967FA66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804" y="3995066"/>
            <a:ext cx="4661613" cy="1458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F0D98-066A-8340-A42D-A4FC301D3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30" y="1609083"/>
            <a:ext cx="4920420" cy="39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96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1CD4-6452-BA4E-9D81-59C4B4DA8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1" y="111125"/>
            <a:ext cx="11250385" cy="1325563"/>
          </a:xfrm>
        </p:spPr>
        <p:txBody>
          <a:bodyPr/>
          <a:lstStyle/>
          <a:p>
            <a:r>
              <a:rPr lang="en-US" dirty="0"/>
              <a:t>Engaging changemakers: proactive science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9CCA5-4580-8141-97F5-728E4FCE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698" y="2781314"/>
            <a:ext cx="5110005" cy="1153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092BE-02EA-4B46-B89D-39047A32B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04586"/>
            <a:ext cx="5410200" cy="2448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2AA09A-FD43-3B4D-B40D-9B4976BDC0AB}"/>
              </a:ext>
            </a:extLst>
          </p:cNvPr>
          <p:cNvSpPr txBox="1"/>
          <p:nvPr/>
        </p:nvSpPr>
        <p:spPr>
          <a:xfrm>
            <a:off x="685800" y="6119336"/>
            <a:ext cx="5861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Venkataramani</a:t>
            </a:r>
            <a:r>
              <a:rPr lang="en-US" sz="1400" dirty="0"/>
              <a:t> et al </a:t>
            </a:r>
            <a:r>
              <a:rPr lang="en-US" sz="1400" i="1" dirty="0"/>
              <a:t>JAMA </a:t>
            </a:r>
            <a:r>
              <a:rPr lang="en-US" sz="1400" dirty="0"/>
              <a:t>2020</a:t>
            </a:r>
            <a:r>
              <a:rPr lang="en-US" sz="1400" b="1" dirty="0"/>
              <a:t>; Linn et al </a:t>
            </a:r>
            <a:r>
              <a:rPr lang="en-US" sz="1400" b="1" i="1" dirty="0" err="1"/>
              <a:t>Contemp</a:t>
            </a:r>
            <a:r>
              <a:rPr lang="en-US" sz="1400" b="1" i="1" dirty="0"/>
              <a:t> Clin Trials </a:t>
            </a:r>
            <a:r>
              <a:rPr lang="en-US" sz="1400" b="1" dirty="0"/>
              <a:t>2021</a:t>
            </a:r>
            <a:r>
              <a:rPr lang="en-US" sz="1400" dirty="0"/>
              <a:t>; </a:t>
            </a:r>
            <a:r>
              <a:rPr lang="en-US" sz="1400" dirty="0" err="1"/>
              <a:t>Venkataramani</a:t>
            </a:r>
            <a:r>
              <a:rPr lang="en-US" sz="1400" dirty="0"/>
              <a:t> </a:t>
            </a:r>
            <a:r>
              <a:rPr lang="en-US" sz="1400" i="1" dirty="0"/>
              <a:t>JPAM </a:t>
            </a:r>
            <a:r>
              <a:rPr lang="en-US" sz="1400" dirty="0"/>
              <a:t>2021; Wallace et al </a:t>
            </a:r>
            <a:r>
              <a:rPr lang="en-US" sz="1400" i="1" dirty="0"/>
              <a:t>NEJM </a:t>
            </a:r>
            <a:r>
              <a:rPr lang="en-US" sz="1400" dirty="0"/>
              <a:t>forthcoming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260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A05D-A942-DF43-A44B-57EC522F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and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FA7A-B7B9-4D42-B7D0-29530B2C1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Empathy</a:t>
            </a:r>
          </a:p>
          <a:p>
            <a:endParaRPr lang="en-US" dirty="0"/>
          </a:p>
          <a:p>
            <a:r>
              <a:rPr lang="en-US" dirty="0"/>
              <a:t>Innovation</a:t>
            </a:r>
          </a:p>
          <a:p>
            <a:endParaRPr lang="en-US" dirty="0"/>
          </a:p>
          <a:p>
            <a:r>
              <a:rPr lang="en-US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06899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70B9-24FB-F840-BDF3-5A3881FB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853"/>
            <a:ext cx="10515600" cy="1325563"/>
          </a:xfrm>
        </p:spPr>
        <p:txBody>
          <a:bodyPr/>
          <a:lstStyle/>
          <a:p>
            <a:r>
              <a:rPr lang="en-US" dirty="0"/>
              <a:t>“Doing hard things with friends”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18711-A2D5-1D46-9ECE-C84F157F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21" y="1608592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81C34-16B0-CA48-BE7A-1DCB559E4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0" y="1592717"/>
            <a:ext cx="1289050" cy="128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FFEB7-7785-2348-ADC5-D5492AE01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9" y="1592717"/>
            <a:ext cx="1295400" cy="12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EEADD-679B-8A48-A921-2FEFF3385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515" y="1683112"/>
            <a:ext cx="1262271" cy="1262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32396-36B0-1F4E-97C6-E3D5D326E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329" y="3313452"/>
            <a:ext cx="1229226" cy="122922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FE2919E-23AB-EA46-B58F-44CC1E5F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07" y="3313452"/>
            <a:ext cx="1258593" cy="1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CB63ABA-76D8-AC42-A902-D09A7B0E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57" y="3265283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7F8822-F2A8-404E-8F6A-1A5660B60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401" y="3265282"/>
            <a:ext cx="1232611" cy="13626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C0909-4D72-E945-AB1E-A5F91445E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7828" y="1625846"/>
            <a:ext cx="1240046" cy="1240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049238-B3BF-F345-8B88-4A692855F5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3262" y="3245875"/>
            <a:ext cx="1049179" cy="1382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AE862B-9A34-564A-9D09-BC8E97FBAF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8225" y="1643305"/>
            <a:ext cx="1156787" cy="12815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B816E-52FE-354F-B583-8E66276517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5174" y="4978040"/>
            <a:ext cx="1219200" cy="1219200"/>
          </a:xfrm>
          <a:prstGeom prst="rect">
            <a:avLst/>
          </a:prstGeom>
        </p:spPr>
      </p:pic>
      <p:pic>
        <p:nvPicPr>
          <p:cNvPr id="4102" name="Picture 6" descr="Karim Farhat - Market Analyst - Cornell DEBUT | LinkedIn">
            <a:extLst>
              <a:ext uri="{FF2B5EF4-FFF2-40B4-BE49-F238E27FC236}">
                <a16:creationId xmlns:a16="http://schemas.microsoft.com/office/drawing/2014/main" id="{CC67442B-538C-8B49-BBBC-C90BC5DE2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57" y="4978040"/>
            <a:ext cx="1262272" cy="12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3D89D03-DC77-0E42-83DB-AFCC1C6F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73" y="4968406"/>
            <a:ext cx="1281539" cy="12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180DC5CF-8494-4647-B8DF-2485C880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08" y="5012430"/>
            <a:ext cx="1281539" cy="12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ur Team — Urban Health Lab">
            <a:extLst>
              <a:ext uri="{FF2B5EF4-FFF2-40B4-BE49-F238E27FC236}">
                <a16:creationId xmlns:a16="http://schemas.microsoft.com/office/drawing/2014/main" id="{35DA2A68-E1E5-1940-AF1C-37F55D01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40" y="4968405"/>
            <a:ext cx="118165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Medical Services 2019 - 2020 Juniors">
            <a:extLst>
              <a:ext uri="{FF2B5EF4-FFF2-40B4-BE49-F238E27FC236}">
                <a16:creationId xmlns:a16="http://schemas.microsoft.com/office/drawing/2014/main" id="{3AC468F4-971D-3A4B-8573-6705214DA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899" y="3245875"/>
            <a:ext cx="1063563" cy="138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78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31B2-7DC0-7E45-B7B0-488338539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854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C1A62-D2B8-1045-A1EE-14A6794AC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682"/>
            <a:ext cx="10515600" cy="4351338"/>
          </a:xfrm>
        </p:spPr>
        <p:txBody>
          <a:bodyPr>
            <a:normAutofit fontScale="92500"/>
          </a:bodyPr>
          <a:lstStyle/>
          <a:p>
            <a:endParaRPr lang="en-US" u="sng" dirty="0"/>
          </a:p>
          <a:p>
            <a:r>
              <a:rPr lang="en-US" dirty="0"/>
              <a:t>Funders: Robert Wood Johnson Foundation, National Institutes of Health, U.S. Social Security Administration, </a:t>
            </a:r>
            <a:r>
              <a:rPr lang="en-US" dirty="0" err="1"/>
              <a:t>Donaghue</a:t>
            </a:r>
            <a:r>
              <a:rPr lang="en-US" dirty="0"/>
              <a:t> and Rx Foundations, </a:t>
            </a:r>
          </a:p>
          <a:p>
            <a:endParaRPr lang="en-US" dirty="0"/>
          </a:p>
          <a:p>
            <a:r>
              <a:rPr lang="en-US" dirty="0"/>
              <a:t>Great mentors, including Allen Kelley, Jody </a:t>
            </a:r>
            <a:r>
              <a:rPr lang="en-US" dirty="0" err="1"/>
              <a:t>Sindelar</a:t>
            </a:r>
            <a:r>
              <a:rPr lang="en-US" dirty="0"/>
              <a:t>, Jason Fletcher, David </a:t>
            </a:r>
            <a:r>
              <a:rPr lang="en-US" dirty="0" err="1"/>
              <a:t>Bangsberg</a:t>
            </a:r>
            <a:r>
              <a:rPr lang="en-US" dirty="0"/>
              <a:t>, Alex Tsai, Mark Eisenberg, </a:t>
            </a:r>
            <a:r>
              <a:rPr lang="en-US" dirty="0" err="1"/>
              <a:t>Geren</a:t>
            </a:r>
            <a:r>
              <a:rPr lang="en-US" dirty="0"/>
              <a:t> Stone, Josh </a:t>
            </a:r>
            <a:r>
              <a:rPr lang="en-US" dirty="0" err="1"/>
              <a:t>Metlay</a:t>
            </a:r>
            <a:r>
              <a:rPr lang="en-US" dirty="0"/>
              <a:t>, Kevin </a:t>
            </a:r>
            <a:r>
              <a:rPr lang="en-US" dirty="0" err="1"/>
              <a:t>Volpp</a:t>
            </a:r>
            <a:r>
              <a:rPr lang="en-US" dirty="0"/>
              <a:t>, Zeke Emanuel, Rachel Werner, Grant Miller</a:t>
            </a:r>
          </a:p>
          <a:p>
            <a:endParaRPr lang="en-US" dirty="0"/>
          </a:p>
          <a:p>
            <a:r>
              <a:rPr lang="en-US" dirty="0"/>
              <a:t>Numerous co-authors and trainees</a:t>
            </a:r>
          </a:p>
        </p:txBody>
      </p:sp>
    </p:spTree>
    <p:extLst>
      <p:ext uri="{BB962C8B-B14F-4D97-AF65-F5344CB8AC3E}">
        <p14:creationId xmlns:p14="http://schemas.microsoft.com/office/powerpoint/2010/main" val="2845131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5D14-3D0C-794B-A834-95C93A68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3DE38-4051-574C-A6D7-139A6EFD6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atheenv@pennmedicine.upenn.edu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OpportunityforHealth.org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38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CA6E-E211-B847-84D5-0805BBFF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Empathy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C9B7-46ED-9F4D-B41A-FEA2F583A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real world experience and data to elucidate what really matters for the health and well-being of individuals and populations. </a:t>
            </a:r>
          </a:p>
        </p:txBody>
      </p:sp>
    </p:spTree>
    <p:extLst>
      <p:ext uri="{BB962C8B-B14F-4D97-AF65-F5344CB8AC3E}">
        <p14:creationId xmlns:p14="http://schemas.microsoft.com/office/powerpoint/2010/main" val="116389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7C621F-30B3-4A49-A4E8-64EE6D43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Hope, opportunity, and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70595D-6D1D-BA4A-9E53-6CB1E48C7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1" y="1858283"/>
            <a:ext cx="105156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”What’s the point? I’m not getting out of here anyway.”</a:t>
            </a:r>
          </a:p>
          <a:p>
            <a:pPr marL="0" indent="0">
              <a:buNone/>
            </a:pPr>
            <a:r>
              <a:rPr lang="en-US" dirty="0"/>
              <a:t>							-Mr. M, age 33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04D0-C56C-704E-B8A7-5BE0CFE0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37" y="221434"/>
            <a:ext cx="10515600" cy="1325563"/>
          </a:xfrm>
        </p:spPr>
        <p:txBody>
          <a:bodyPr/>
          <a:lstStyle/>
          <a:p>
            <a:r>
              <a:rPr lang="en-US" dirty="0"/>
              <a:t>Why does opportunity matter for health?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2042A-CAC0-AC46-B518-586778A8B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4106377"/>
            <a:ext cx="6404206" cy="151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26853-EFFC-8E49-9D2F-EEDD2977F0C1}"/>
              </a:ext>
            </a:extLst>
          </p:cNvPr>
          <p:cNvSpPr txBox="1"/>
          <p:nvPr/>
        </p:nvSpPr>
        <p:spPr>
          <a:xfrm>
            <a:off x="368960" y="6338986"/>
            <a:ext cx="220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Grossman </a:t>
            </a:r>
            <a:r>
              <a:rPr lang="en-US" sz="1400" i="1" dirty="0" err="1"/>
              <a:t>JPolEcon</a:t>
            </a:r>
            <a:r>
              <a:rPr lang="en-US" sz="1400" i="1" dirty="0"/>
              <a:t> </a:t>
            </a:r>
            <a:r>
              <a:rPr lang="en-US" sz="1400" dirty="0"/>
              <a:t>1972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F06BD-26C6-3844-8CCD-5420DD1DE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66" y="1680358"/>
            <a:ext cx="4997994" cy="2292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3D9EE-77F5-9040-93C3-1ED4B53C36F8}"/>
              </a:ext>
            </a:extLst>
          </p:cNvPr>
          <p:cNvSpPr txBox="1"/>
          <p:nvPr/>
        </p:nvSpPr>
        <p:spPr>
          <a:xfrm>
            <a:off x="825137" y="2614949"/>
            <a:ext cx="45459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Opportunity – prospects for upward social mobility (“The American Dream”)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04D0-C56C-704E-B8A7-5BE0CFE0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opportunity matter for health?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26853-EFFC-8E49-9D2F-EEDD2977F0C1}"/>
              </a:ext>
            </a:extLst>
          </p:cNvPr>
          <p:cNvSpPr txBox="1"/>
          <p:nvPr/>
        </p:nvSpPr>
        <p:spPr>
          <a:xfrm>
            <a:off x="368960" y="6338986"/>
            <a:ext cx="264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Venkataramani</a:t>
            </a:r>
            <a:r>
              <a:rPr lang="en-US" sz="1400" dirty="0"/>
              <a:t> et al </a:t>
            </a:r>
            <a:r>
              <a:rPr lang="en-US" sz="1400" i="1" dirty="0"/>
              <a:t>AJPH </a:t>
            </a:r>
            <a:r>
              <a:rPr lang="en-US" sz="1400" dirty="0"/>
              <a:t>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4D41E-C352-6744-831B-74AD26AB93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9914" y="1690688"/>
            <a:ext cx="7032171" cy="43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1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FD2C-D456-BC4D-A538-A8EEB9C9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Early correlations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DBAB2-20FE-6A4D-85D7-34901243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8509"/>
            <a:ext cx="5552573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176F72-AE9C-E34D-82FB-D467094F43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9834" y="1921781"/>
            <a:ext cx="4819650" cy="350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3E6487-C601-3D4F-9F3F-06C5685BBC71}"/>
              </a:ext>
            </a:extLst>
          </p:cNvPr>
          <p:cNvSpPr txBox="1"/>
          <p:nvPr/>
        </p:nvSpPr>
        <p:spPr>
          <a:xfrm>
            <a:off x="6849835" y="1212178"/>
            <a:ext cx="473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Adjusted mortality rates were 17% lower in high opportunity counties.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2F02E-418C-9247-BE42-74235164F370}"/>
              </a:ext>
            </a:extLst>
          </p:cNvPr>
          <p:cNvSpPr txBox="1"/>
          <p:nvPr/>
        </p:nvSpPr>
        <p:spPr>
          <a:xfrm>
            <a:off x="368960" y="5930771"/>
            <a:ext cx="5552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Castro et al </a:t>
            </a:r>
            <a:r>
              <a:rPr lang="en-US" sz="1400" i="1" dirty="0"/>
              <a:t>J </a:t>
            </a:r>
            <a:r>
              <a:rPr lang="en-US" sz="1400" i="1" dirty="0" err="1"/>
              <a:t>Immig</a:t>
            </a:r>
            <a:r>
              <a:rPr lang="en-US" sz="1400" i="1" dirty="0"/>
              <a:t> Minor Health </a:t>
            </a:r>
            <a:r>
              <a:rPr lang="en-US" sz="1400" dirty="0"/>
              <a:t>2010; Chetty et al </a:t>
            </a:r>
            <a:r>
              <a:rPr lang="en-US" sz="1400" i="1" dirty="0" err="1"/>
              <a:t>QJEcon</a:t>
            </a:r>
            <a:r>
              <a:rPr lang="en-US" sz="1400" i="1" dirty="0"/>
              <a:t> </a:t>
            </a:r>
            <a:r>
              <a:rPr lang="en-US" sz="1400" dirty="0"/>
              <a:t>2014; </a:t>
            </a:r>
            <a:r>
              <a:rPr lang="en-US" sz="1400" b="1" dirty="0" err="1"/>
              <a:t>Venkataramani</a:t>
            </a:r>
            <a:r>
              <a:rPr lang="en-US" sz="1400" b="1" dirty="0"/>
              <a:t> et al </a:t>
            </a:r>
            <a:r>
              <a:rPr lang="en-US" sz="1400" b="1" i="1" dirty="0"/>
              <a:t>AJPH </a:t>
            </a:r>
            <a:r>
              <a:rPr lang="en-US" sz="1400" b="1" dirty="0"/>
              <a:t>2016</a:t>
            </a:r>
            <a:r>
              <a:rPr lang="en-US" sz="1400" dirty="0"/>
              <a:t>, </a:t>
            </a:r>
            <a:r>
              <a:rPr lang="en-US" sz="1400" i="1" dirty="0"/>
              <a:t>Lancet PH </a:t>
            </a:r>
            <a:r>
              <a:rPr lang="en-US" sz="1400" dirty="0"/>
              <a:t>2017, </a:t>
            </a:r>
            <a:r>
              <a:rPr lang="en-US" sz="1400" i="1" dirty="0"/>
              <a:t>JAMA IM </a:t>
            </a:r>
            <a:r>
              <a:rPr lang="en-US" sz="1400" dirty="0"/>
              <a:t>2020; O’Brien et al </a:t>
            </a:r>
            <a:r>
              <a:rPr lang="en-US" sz="1400" i="1" dirty="0" err="1"/>
              <a:t>Epidem</a:t>
            </a:r>
            <a:r>
              <a:rPr lang="en-US" sz="1400" i="1" dirty="0"/>
              <a:t> </a:t>
            </a:r>
            <a:r>
              <a:rPr lang="en-US" sz="1400" dirty="0"/>
              <a:t>2017; </a:t>
            </a:r>
            <a:r>
              <a:rPr lang="en-US" sz="1400" dirty="0" err="1"/>
              <a:t>Gugushvilli</a:t>
            </a:r>
            <a:r>
              <a:rPr lang="en-US" sz="1400" dirty="0"/>
              <a:t> et al </a:t>
            </a:r>
            <a:r>
              <a:rPr lang="en-US" sz="1400" i="1" dirty="0"/>
              <a:t>Soc Sci Med </a:t>
            </a:r>
            <a:r>
              <a:rPr lang="en-US" sz="14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583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32B9-C872-F14F-A4B2-7F35B3A4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11"/>
            <a:ext cx="10515600" cy="1325563"/>
          </a:xfrm>
        </p:spPr>
        <p:txBody>
          <a:bodyPr/>
          <a:lstStyle/>
          <a:p>
            <a:r>
              <a:rPr lang="en-US" dirty="0"/>
              <a:t>Opportunity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84393-5916-3D46-BB52-08C7A8F7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818822"/>
            <a:ext cx="9956800" cy="387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DABAB2-8AFC-A942-A9D2-2595A5A7C2FF}"/>
              </a:ext>
            </a:extLst>
          </p:cNvPr>
          <p:cNvSpPr txBox="1"/>
          <p:nvPr/>
        </p:nvSpPr>
        <p:spPr>
          <a:xfrm>
            <a:off x="205674" y="6149269"/>
            <a:ext cx="572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Chetty et al </a:t>
            </a:r>
            <a:r>
              <a:rPr lang="en-US" sz="1400" i="1" dirty="0"/>
              <a:t>QJ Econ </a:t>
            </a:r>
            <a:r>
              <a:rPr lang="en-US" sz="1400" dirty="0"/>
              <a:t>2018; </a:t>
            </a:r>
            <a:r>
              <a:rPr lang="en-US" sz="1400" b="1" dirty="0"/>
              <a:t>O’Brien et al </a:t>
            </a:r>
            <a:r>
              <a:rPr lang="en-US" sz="1400" b="1" i="1" dirty="0"/>
              <a:t>SSM Pop Health</a:t>
            </a:r>
            <a:r>
              <a:rPr lang="en-US" sz="1400" b="1" dirty="0"/>
              <a:t> 2020</a:t>
            </a:r>
            <a:r>
              <a:rPr lang="en-US" sz="1400" dirty="0"/>
              <a:t>; Zang and Kim </a:t>
            </a:r>
            <a:r>
              <a:rPr lang="en-US" sz="1400" i="1" dirty="0"/>
              <a:t>Health Place </a:t>
            </a:r>
            <a:r>
              <a:rPr lang="en-US" sz="1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244492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t theme">
      <a:majorFont>
        <a:latin typeface="Avenir Next LT Pro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8791</TotalTime>
  <Words>923</Words>
  <Application>Microsoft Macintosh PowerPoint</Application>
  <PresentationFormat>Widescreen</PresentationFormat>
  <Paragraphs>159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Avenir Next LT Pro Light</vt:lpstr>
      <vt:lpstr>Calibri</vt:lpstr>
      <vt:lpstr>Office Theme</vt:lpstr>
      <vt:lpstr>Economic opportunity, public policy, and population health</vt:lpstr>
      <vt:lpstr>Disclosures</vt:lpstr>
      <vt:lpstr>Mission and outline</vt:lpstr>
      <vt:lpstr>Empathy</vt:lpstr>
      <vt:lpstr>Hope, opportunity, and health</vt:lpstr>
      <vt:lpstr>Why does opportunity matter for health?</vt:lpstr>
      <vt:lpstr>Why does opportunity matter for health?</vt:lpstr>
      <vt:lpstr>Early correlations</vt:lpstr>
      <vt:lpstr>Opportunity structures</vt:lpstr>
      <vt:lpstr>Establishing causality</vt:lpstr>
      <vt:lpstr>Industrial plant closures and automation</vt:lpstr>
      <vt:lpstr>Immigration policy – the DACA program</vt:lpstr>
      <vt:lpstr>State-level affirmative action bans</vt:lpstr>
      <vt:lpstr>Innovation</vt:lpstr>
      <vt:lpstr>Broadening our scope</vt:lpstr>
      <vt:lpstr>Scientific areas moving forward</vt:lpstr>
      <vt:lpstr>Basic science: psychology of opportunity</vt:lpstr>
      <vt:lpstr>Plumbing: improve social program design</vt:lpstr>
      <vt:lpstr>Turning inward: health care workforce</vt:lpstr>
      <vt:lpstr>Interventions: IGNITE study</vt:lpstr>
      <vt:lpstr>Interventions: IGNITE study design</vt:lpstr>
      <vt:lpstr>PowerPoint Presentation</vt:lpstr>
      <vt:lpstr>PowerPoint Presentation</vt:lpstr>
      <vt:lpstr>Impact</vt:lpstr>
      <vt:lpstr>Ensuring science actually matters.</vt:lpstr>
      <vt:lpstr>Disseminating widely…</vt:lpstr>
      <vt:lpstr>…and across political divides</vt:lpstr>
      <vt:lpstr>Engaging changemakers: evidence for action</vt:lpstr>
      <vt:lpstr>Engaging changemakers: proactive science </vt:lpstr>
      <vt:lpstr>“Doing hard things with friends”</vt:lpstr>
      <vt:lpstr>Acknowledgements</vt:lpstr>
      <vt:lpstr>Thank you.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Alonzo South</dc:creator>
  <cp:lastModifiedBy>Microsoft Office User</cp:lastModifiedBy>
  <cp:revision>169</cp:revision>
  <cp:lastPrinted>2021-11-09T16:45:48Z</cp:lastPrinted>
  <dcterms:created xsi:type="dcterms:W3CDTF">2021-09-21T15:34:21Z</dcterms:created>
  <dcterms:modified xsi:type="dcterms:W3CDTF">2022-04-12T00:14:22Z</dcterms:modified>
</cp:coreProperties>
</file>